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</p:sldIdLst>
  <p:sldSz cx="6858000" cy="9144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172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2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7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3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6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8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69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5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9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5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21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7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3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6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81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694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215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9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2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6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6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359F-BFA4-4DAC-AA22-EB1308873F91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BAAA-FE50-4A45-953C-BFC26BA3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95250" y="169333"/>
            <a:ext cx="6667500" cy="3810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95250" y="4148667"/>
            <a:ext cx="6667500" cy="948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95250" y="5113867"/>
            <a:ext cx="6667500" cy="948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95250" y="6079067"/>
            <a:ext cx="6667500" cy="948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95250" y="7044267"/>
            <a:ext cx="6667500" cy="948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95250" y="8009467"/>
            <a:ext cx="6667500" cy="948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4762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190500" y="338667"/>
            <a:ext cx="1905000" cy="677333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56240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95250" y="338667"/>
            <a:ext cx="9525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952500" y="4233333"/>
            <a:ext cx="2000250" cy="3386667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952500" y="1693334"/>
            <a:ext cx="5572125" cy="423333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3333750" y="2540000"/>
            <a:ext cx="3190875" cy="508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952500" y="7789334"/>
            <a:ext cx="5572125" cy="423333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666750" y="2116667"/>
            <a:ext cx="6000750" cy="5503333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190500" y="2455334"/>
            <a:ext cx="571500" cy="5249333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240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40926"/>
            <a:ext cx="64008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/>
              <a:t>Tree Diagrams/Counting Principle</a:t>
            </a:r>
          </a:p>
          <a:p>
            <a:pPr algn="ctr"/>
            <a:endParaRPr lang="en-US" sz="2400" dirty="0"/>
          </a:p>
          <a:p>
            <a:r>
              <a:rPr lang="en-US" sz="2400" u="sng" dirty="0"/>
              <a:t>Tree Diagrams</a:t>
            </a:r>
            <a:r>
              <a:rPr lang="en-US" sz="2400" dirty="0"/>
              <a:t>- a way to illustrate the possible outcomes of a given event</a:t>
            </a:r>
          </a:p>
          <a:p>
            <a:r>
              <a:rPr lang="en-US" sz="2000" dirty="0"/>
              <a:t>Ex. </a:t>
            </a:r>
            <a:r>
              <a:rPr lang="en-US" sz="2000"/>
              <a:t>Given 3 </a:t>
            </a:r>
            <a:r>
              <a:rPr lang="en-US" sz="2000" dirty="0"/>
              <a:t>flavors of </a:t>
            </a:r>
            <a:r>
              <a:rPr lang="en-US" sz="2000" dirty="0" err="1"/>
              <a:t>icecream</a:t>
            </a:r>
            <a:r>
              <a:rPr lang="en-US" sz="2000" dirty="0"/>
              <a:t> and 2 toppings, what are all of the possible combinations of one </a:t>
            </a:r>
            <a:r>
              <a:rPr lang="en-US" sz="2000" dirty="0" err="1"/>
              <a:t>icecream</a:t>
            </a:r>
            <a:r>
              <a:rPr lang="en-US" sz="2000" dirty="0"/>
              <a:t> and one topping?</a:t>
            </a:r>
          </a:p>
          <a:p>
            <a:r>
              <a:rPr lang="en-US" sz="2000" dirty="0" err="1"/>
              <a:t>Icecream</a:t>
            </a:r>
            <a:r>
              <a:rPr lang="en-US" sz="2000" dirty="0"/>
              <a:t>: vanilla (v)		Toppings:  fudge (f)</a:t>
            </a:r>
          </a:p>
          <a:p>
            <a:r>
              <a:rPr lang="en-US" sz="2000" dirty="0"/>
              <a:t>	   chocolate (c)			cherries (c)</a:t>
            </a:r>
          </a:p>
          <a:p>
            <a:r>
              <a:rPr lang="en-US" sz="2000" dirty="0"/>
              <a:t>                  strawberry (s)			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800" b="1" dirty="0"/>
              <a:t>v	     c	       s	        </a:t>
            </a:r>
          </a:p>
          <a:p>
            <a:endParaRPr lang="en-US" sz="2800" b="1" dirty="0"/>
          </a:p>
          <a:p>
            <a:r>
              <a:rPr lang="en-US" sz="2800" b="1" dirty="0"/>
              <a:t>        f     c        f     c      f     c     </a:t>
            </a:r>
          </a:p>
          <a:p>
            <a:endParaRPr lang="en-US" sz="2400" dirty="0"/>
          </a:p>
          <a:p>
            <a:r>
              <a:rPr lang="en-US" sz="2400" dirty="0"/>
              <a:t>How many total outcomes? 6</a:t>
            </a:r>
          </a:p>
          <a:p>
            <a:endParaRPr lang="en-US" sz="2400" b="1" dirty="0"/>
          </a:p>
          <a:p>
            <a:r>
              <a:rPr lang="en-US" sz="2400" u="sng" dirty="0"/>
              <a:t>Sample Space</a:t>
            </a:r>
            <a:r>
              <a:rPr lang="en-US" sz="2400" dirty="0"/>
              <a:t>-  list of all the possible outcomes</a:t>
            </a:r>
          </a:p>
          <a:p>
            <a:endParaRPr lang="en-US" sz="2400" dirty="0"/>
          </a:p>
          <a:p>
            <a:r>
              <a:rPr lang="en-US" sz="2400" dirty="0"/>
              <a:t>S= { </a:t>
            </a:r>
            <a:r>
              <a:rPr lang="en-US" sz="2400" dirty="0" err="1"/>
              <a:t>vf</a:t>
            </a:r>
            <a:r>
              <a:rPr lang="en-US" sz="2400" dirty="0"/>
              <a:t>, </a:t>
            </a:r>
            <a:r>
              <a:rPr lang="en-US" sz="2400" dirty="0" err="1"/>
              <a:t>vc</a:t>
            </a:r>
            <a:r>
              <a:rPr lang="en-US" sz="2400" dirty="0"/>
              <a:t>, </a:t>
            </a:r>
            <a:r>
              <a:rPr lang="en-US" sz="2400" dirty="0" err="1"/>
              <a:t>cf</a:t>
            </a:r>
            <a:r>
              <a:rPr lang="en-US" sz="2400" dirty="0"/>
              <a:t>, cc, </a:t>
            </a:r>
            <a:r>
              <a:rPr lang="en-US" sz="2400" dirty="0" err="1"/>
              <a:t>sf</a:t>
            </a:r>
            <a:r>
              <a:rPr lang="en-US" sz="2400" dirty="0"/>
              <a:t>, </a:t>
            </a:r>
            <a:r>
              <a:rPr lang="en-US" sz="2400" dirty="0" err="1"/>
              <a:t>sc</a:t>
            </a:r>
            <a:r>
              <a:rPr lang="en-US" sz="2400" dirty="0"/>
              <a:t>}</a:t>
            </a:r>
          </a:p>
          <a:p>
            <a:endParaRPr lang="en-US" sz="2800" u="sng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066800" y="4648200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46482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362200" y="4586748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476933" y="4586748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36707" y="4586748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458429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51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87" y="349045"/>
            <a:ext cx="6172200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Ex.  2 main dishes (beef or chicken) and 3 veggies (tomatoes, peas,  or okra)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  <a:r>
              <a:rPr lang="en-US" sz="2400" b="1" dirty="0"/>
              <a:t>b			c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sz="2800" b="1" dirty="0"/>
              <a:t>    t     p     o		     t    p     o</a:t>
            </a:r>
          </a:p>
          <a:p>
            <a:endParaRPr lang="en-US" sz="2800" b="1" dirty="0"/>
          </a:p>
          <a:p>
            <a:r>
              <a:rPr lang="en-US" sz="2400" dirty="0"/>
              <a:t>What is the sample space?</a:t>
            </a:r>
          </a:p>
          <a:p>
            <a:r>
              <a:rPr lang="en-US" sz="2400" dirty="0"/>
              <a:t>S={</a:t>
            </a:r>
            <a:r>
              <a:rPr lang="en-US" sz="2400" dirty="0" err="1"/>
              <a:t>bt</a:t>
            </a:r>
            <a:r>
              <a:rPr lang="en-US" sz="2400" dirty="0"/>
              <a:t>, </a:t>
            </a:r>
            <a:r>
              <a:rPr lang="en-US" sz="2400" dirty="0" err="1"/>
              <a:t>bp</a:t>
            </a:r>
            <a:r>
              <a:rPr lang="en-US" sz="2400" dirty="0"/>
              <a:t>, </a:t>
            </a:r>
            <a:r>
              <a:rPr lang="en-US" sz="2400" dirty="0" err="1"/>
              <a:t>bo</a:t>
            </a:r>
            <a:r>
              <a:rPr lang="en-US" sz="2400" dirty="0"/>
              <a:t>, </a:t>
            </a:r>
            <a:r>
              <a:rPr lang="en-US" sz="2400" dirty="0" err="1"/>
              <a:t>ct</a:t>
            </a:r>
            <a:r>
              <a:rPr lang="en-US" sz="2400" dirty="0"/>
              <a:t>, </a:t>
            </a:r>
            <a:r>
              <a:rPr lang="en-US" sz="2400" dirty="0" err="1"/>
              <a:t>cp</a:t>
            </a:r>
            <a:r>
              <a:rPr lang="en-US" sz="2400" dirty="0"/>
              <a:t>, co}</a:t>
            </a:r>
          </a:p>
          <a:p>
            <a:r>
              <a:rPr lang="en-US" sz="2400" dirty="0"/>
              <a:t>How many total outcomes are there? 6</a:t>
            </a:r>
          </a:p>
          <a:p>
            <a:endParaRPr lang="en-US" sz="2400" dirty="0"/>
          </a:p>
          <a:p>
            <a:r>
              <a:rPr lang="en-US" sz="2400" u="sng" dirty="0"/>
              <a:t>Fundamental Counting Principle- </a:t>
            </a:r>
            <a:r>
              <a:rPr lang="en-US" sz="2400" dirty="0"/>
              <a:t> the number of options in event A  X  the number of options in event B = the total number of outcomes</a:t>
            </a:r>
          </a:p>
          <a:p>
            <a:r>
              <a:rPr lang="en-US" sz="2400" dirty="0"/>
              <a:t>(# Event A  X  # Event B = Total # Outcomes)</a:t>
            </a:r>
          </a:p>
          <a:p>
            <a:r>
              <a:rPr lang="en-US" sz="2000" dirty="0"/>
              <a:t>Ex. Flip four coins: </a:t>
            </a:r>
          </a:p>
          <a:p>
            <a:r>
              <a:rPr lang="en-US" sz="2000" dirty="0"/>
              <a:t> coin 1	       	      H		      T</a:t>
            </a:r>
          </a:p>
          <a:p>
            <a:endParaRPr lang="en-US" sz="2000" dirty="0"/>
          </a:p>
          <a:p>
            <a:r>
              <a:rPr lang="en-US" sz="2000" dirty="0"/>
              <a:t> coin 2                  H           T                 H            T</a:t>
            </a:r>
          </a:p>
          <a:p>
            <a:r>
              <a:rPr lang="en-US" sz="2000" dirty="0"/>
              <a:t>                               </a:t>
            </a:r>
          </a:p>
          <a:p>
            <a:r>
              <a:rPr lang="en-US" sz="2000" dirty="0"/>
              <a:t> coin 3            H     T        H     T        H      T       H     T</a:t>
            </a:r>
          </a:p>
          <a:p>
            <a:endParaRPr lang="en-US" sz="2000" dirty="0"/>
          </a:p>
          <a:p>
            <a:r>
              <a:rPr lang="en-US" sz="2000" dirty="0"/>
              <a:t> coin 4       H   T  H   T  H   T H  T  H  T   H T    H  T    H T</a:t>
            </a:r>
          </a:p>
          <a:p>
            <a:r>
              <a:rPr lang="en-US" sz="2000" dirty="0"/>
              <a:t>How many outcomes? 16</a:t>
            </a:r>
            <a:endParaRPr lang="en-US" dirty="0"/>
          </a:p>
          <a:p>
            <a:endParaRPr lang="en-US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867696" y="1595540"/>
            <a:ext cx="1006577" cy="641555"/>
            <a:chOff x="1752600" y="5791200"/>
            <a:chExt cx="1006577" cy="64155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225777" y="5791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752600" y="5823155"/>
              <a:ext cx="4572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25777" y="5791200"/>
              <a:ext cx="5334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615744" y="1659452"/>
            <a:ext cx="1006577" cy="641555"/>
            <a:chOff x="1752600" y="5791200"/>
            <a:chExt cx="1006577" cy="64155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225777" y="5791200"/>
              <a:ext cx="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752600" y="5823155"/>
              <a:ext cx="4572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25777" y="5791200"/>
              <a:ext cx="5334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 flipH="1">
            <a:off x="2209800" y="6629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028697" y="66294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590800" y="6629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24472" y="6619572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874273" y="7162800"/>
            <a:ext cx="183127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57400" y="7162800"/>
            <a:ext cx="152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743200" y="7162800"/>
            <a:ext cx="152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895600" y="71628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844344" y="7162800"/>
            <a:ext cx="184353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028697" y="7162800"/>
            <a:ext cx="1905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76800" y="7162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876800" y="71628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1607573" y="7772400"/>
            <a:ext cx="145027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752600" y="7772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2133600" y="7772400"/>
            <a:ext cx="7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209800" y="77724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743200" y="7772400"/>
            <a:ext cx="7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819400" y="7772400"/>
            <a:ext cx="7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3124200" y="7772400"/>
            <a:ext cx="7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200400" y="7772400"/>
            <a:ext cx="156087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733800" y="7772400"/>
            <a:ext cx="110544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844344" y="7772400"/>
            <a:ext cx="92176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4219197" y="7772400"/>
            <a:ext cx="136424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355621" y="7772400"/>
            <a:ext cx="54076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4729272" y="7816644"/>
            <a:ext cx="14752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4876800" y="7816644"/>
            <a:ext cx="152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7816644"/>
            <a:ext cx="76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34000" y="7816644"/>
            <a:ext cx="228600" cy="260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27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206" y="526026"/>
            <a:ext cx="6096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SO…when 4 coins are flipped, </a:t>
            </a:r>
          </a:p>
          <a:p>
            <a:endParaRPr lang="en-US" sz="2400" dirty="0"/>
          </a:p>
          <a:p>
            <a:r>
              <a:rPr lang="en-US" sz="2400" dirty="0"/>
              <a:t>Coin 1- 2 possible outcomes H,T</a:t>
            </a:r>
          </a:p>
          <a:p>
            <a:r>
              <a:rPr lang="en-US" sz="2400" dirty="0"/>
              <a:t>Coin 2- 2 possible outcomes H,T</a:t>
            </a:r>
          </a:p>
          <a:p>
            <a:r>
              <a:rPr lang="en-US" sz="2400" dirty="0"/>
              <a:t>Coin 3- 2 possible outcomes H,T</a:t>
            </a:r>
          </a:p>
          <a:p>
            <a:r>
              <a:rPr lang="en-US" sz="2400" dirty="0"/>
              <a:t>Coin 4- 2 possible outcomes H,T</a:t>
            </a:r>
          </a:p>
          <a:p>
            <a:endParaRPr lang="en-US" sz="2400" dirty="0"/>
          </a:p>
          <a:p>
            <a:r>
              <a:rPr lang="en-US" sz="2400" dirty="0"/>
              <a:t>Therefore…2x2x2x2=16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Ex.  Company IDs require 4 numbers.  The digits 0, 1, 2, 3, 4 are used.  How many possible IDs (outcomes) can be made?</a:t>
            </a:r>
          </a:p>
          <a:p>
            <a:endParaRPr lang="en-US" sz="2400" dirty="0"/>
          </a:p>
          <a:p>
            <a:r>
              <a:rPr lang="en-US" sz="2400" dirty="0"/>
              <a:t>Event A     Event B     Event C     Event D</a:t>
            </a:r>
          </a:p>
          <a:p>
            <a:r>
              <a:rPr lang="en-US" sz="2400" dirty="0"/>
              <a:t>      5      x       5       x      5         x      5     =  625 IDs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8206" y="3886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62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166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Kathleen Cahall</cp:lastModifiedBy>
  <cp:revision>11</cp:revision>
  <cp:lastPrinted>2011-08-18T17:33:23Z</cp:lastPrinted>
  <dcterms:created xsi:type="dcterms:W3CDTF">2011-08-18T00:33:58Z</dcterms:created>
  <dcterms:modified xsi:type="dcterms:W3CDTF">2020-03-29T22:33:38Z</dcterms:modified>
</cp:coreProperties>
</file>